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12-1-2011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12-1-2011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12-1-2011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12-1-2011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12-1-2011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12-1-2011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33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</a:t>
            </a:r>
            <a:r>
              <a:rPr lang="en-US" dirty="0" smtClean="0">
                <a:latin typeface="Book Antiqua" pitchFamily="18" charset="0"/>
              </a:rPr>
              <a:t>5 –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291084" y="908720"/>
            <a:ext cx="82003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Verschillende mogelijkheden: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Planeconomie – Bijvoorbeeld: Sovjet-Unie</a:t>
            </a:r>
          </a:p>
          <a:p>
            <a:r>
              <a:rPr lang="nl-NL" dirty="0" smtClean="0"/>
              <a:t>De overheid heeft alle productiemiddelen en grondstoffen in haar bezit. De overheid </a:t>
            </a:r>
          </a:p>
          <a:p>
            <a:r>
              <a:rPr lang="nl-NL" dirty="0" smtClean="0"/>
              <a:t>bepaalt hoe arbeid, productiemiddelen en grondstoffen worden ingezet/gepland.</a:t>
            </a:r>
          </a:p>
          <a:p>
            <a:r>
              <a:rPr lang="nl-NL" dirty="0" smtClean="0"/>
              <a:t>De belangrijke waarde binnen dit systeem is </a:t>
            </a:r>
            <a:r>
              <a:rPr lang="nl-NL" b="1" dirty="0" smtClean="0"/>
              <a:t>gelijkheid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Vrijemarktmechanisme – Bijvoorbeeld: USA</a:t>
            </a:r>
          </a:p>
          <a:p>
            <a:r>
              <a:rPr lang="nl-NL" dirty="0" smtClean="0"/>
              <a:t>De overheid bemoeit zich niet of nauwelijks met de economie. </a:t>
            </a:r>
            <a:r>
              <a:rPr lang="nl-NL" b="1" dirty="0" smtClean="0"/>
              <a:t>Vrijheid </a:t>
            </a:r>
            <a:r>
              <a:rPr lang="nl-NL" dirty="0" smtClean="0"/>
              <a:t>is binnen dit</a:t>
            </a:r>
          </a:p>
          <a:p>
            <a:r>
              <a:rPr lang="nl-NL" dirty="0" smtClean="0"/>
              <a:t>systeem een belangrijke waarde. Men is zelf verantwoordelijk voor zorg, onderwijs en</a:t>
            </a:r>
          </a:p>
          <a:p>
            <a:r>
              <a:rPr lang="nl-NL" dirty="0" smtClean="0"/>
              <a:t>verzekeringen tegen bijvoorbeeld werkeloosheid.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Verzorgingsstaat – Bijvoorbeeld: Nederland/West-Europa</a:t>
            </a:r>
          </a:p>
          <a:p>
            <a:r>
              <a:rPr lang="nl-NL" dirty="0" smtClean="0"/>
              <a:t>Dit is een tussenvorm, waarbij het marktmechanisme en een belangrijke rol voor de </a:t>
            </a:r>
          </a:p>
          <a:p>
            <a:r>
              <a:rPr lang="nl-NL" dirty="0" smtClean="0"/>
              <a:t>overheid samengaan. De belangrijke waarde binnen dit systeem is de </a:t>
            </a:r>
            <a:r>
              <a:rPr lang="nl-NL" b="1" dirty="0" smtClean="0"/>
              <a:t>solidariteits-</a:t>
            </a:r>
          </a:p>
          <a:p>
            <a:r>
              <a:rPr lang="nl-NL" b="1" dirty="0" smtClean="0"/>
              <a:t>gedachte/Christelijke naastenliefde</a:t>
            </a:r>
            <a:endParaRPr lang="nl-NL" b="1" dirty="0" smtClean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2</a:t>
            </a:fld>
            <a:endParaRPr lang="nl-NL"/>
          </a:p>
        </p:txBody>
      </p:sp>
      <p:sp>
        <p:nvSpPr>
          <p:cNvPr id="3" name="TextBox 3"/>
          <p:cNvSpPr txBox="1"/>
          <p:nvPr/>
        </p:nvSpPr>
        <p:spPr>
          <a:xfrm>
            <a:off x="188702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171305" y="202590"/>
            <a:ext cx="33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5 - § </a:t>
            </a:r>
            <a:r>
              <a:rPr lang="en-US" dirty="0" smtClean="0">
                <a:latin typeface="Book Antiqua" pitchFamily="18" charset="0"/>
              </a:rPr>
              <a:t>5 – De </a:t>
            </a:r>
            <a:r>
              <a:rPr lang="en-US" dirty="0" err="1" smtClean="0">
                <a:latin typeface="Book Antiqua" pitchFamily="18" charset="0"/>
              </a:rPr>
              <a:t>verzorgingsstaat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152400" y="6290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79512" y="1242626"/>
            <a:ext cx="872014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Social</a:t>
            </a:r>
            <a:r>
              <a:rPr lang="nl-NL" dirty="0" smtClean="0"/>
              <a:t>e zekerheid:</a:t>
            </a:r>
          </a:p>
          <a:p>
            <a:pPr marL="342900" indent="-342900">
              <a:buAutoNum type="alphaLcPeriod"/>
            </a:pPr>
            <a:r>
              <a:rPr lang="nl-NL" dirty="0" smtClean="0"/>
              <a:t>Sociale verzekeringen (Bijvoorbeeld tegen werkeloosheid)</a:t>
            </a:r>
          </a:p>
          <a:p>
            <a:endParaRPr lang="nl-NL" dirty="0" smtClean="0"/>
          </a:p>
          <a:p>
            <a:r>
              <a:rPr lang="nl-NL" dirty="0" smtClean="0"/>
              <a:t>Sociale </a:t>
            </a:r>
            <a:r>
              <a:rPr lang="nl-NL" dirty="0"/>
              <a:t>verzekering </a:t>
            </a:r>
            <a:r>
              <a:rPr lang="nl-NL" dirty="0">
                <a:sym typeface="Wingdings" pitchFamily="2" charset="2"/>
              </a:rPr>
              <a:t> gewone verzekering waarvoor men een premie betaalt. Deze premie</a:t>
            </a:r>
          </a:p>
          <a:p>
            <a:r>
              <a:rPr lang="nl-NL" dirty="0">
                <a:sym typeface="Wingdings" pitchFamily="2" charset="2"/>
              </a:rPr>
              <a:t>is verplicht.</a:t>
            </a:r>
          </a:p>
          <a:p>
            <a:pPr marL="342900" indent="-342900">
              <a:buAutoNum type="arabicPeriod"/>
            </a:pPr>
            <a:r>
              <a:rPr lang="nl-NL" dirty="0" smtClean="0">
                <a:sym typeface="Wingdings" pitchFamily="2" charset="2"/>
              </a:rPr>
              <a:t>Werknemersverzekering </a:t>
            </a:r>
            <a:r>
              <a:rPr lang="nl-NL" dirty="0">
                <a:sym typeface="Wingdings" pitchFamily="2" charset="2"/>
              </a:rPr>
              <a:t>(BV.: door betalen van inkomen bij </a:t>
            </a:r>
            <a:r>
              <a:rPr lang="nl-NL" dirty="0" smtClean="0">
                <a:sym typeface="Wingdings" pitchFamily="2" charset="2"/>
              </a:rPr>
              <a:t>ziekte)</a:t>
            </a:r>
          </a:p>
          <a:p>
            <a:pPr marL="342900" indent="-342900">
              <a:buAutoNum type="arabicPeriod"/>
            </a:pPr>
            <a:r>
              <a:rPr lang="nl-NL" dirty="0" smtClean="0">
                <a:sym typeface="Wingdings" pitchFamily="2" charset="2"/>
              </a:rPr>
              <a:t>Volksverzekering </a:t>
            </a:r>
            <a:r>
              <a:rPr lang="nl-NL" dirty="0">
                <a:sym typeface="Wingdings" pitchFamily="2" charset="2"/>
              </a:rPr>
              <a:t>(BV.: Kinderbijslag)</a:t>
            </a:r>
          </a:p>
          <a:p>
            <a:endParaRPr lang="nl-NL" dirty="0" smtClean="0"/>
          </a:p>
          <a:p>
            <a:r>
              <a:rPr lang="nl-NL" dirty="0" smtClean="0"/>
              <a:t>b.   Sociale </a:t>
            </a:r>
            <a:r>
              <a:rPr lang="nl-NL" dirty="0"/>
              <a:t>voorzieningen </a:t>
            </a:r>
            <a:r>
              <a:rPr lang="nl-NL" dirty="0" smtClean="0"/>
              <a:t>(BV.: Bijstand)</a:t>
            </a:r>
          </a:p>
          <a:p>
            <a:endParaRPr lang="nl-NL" dirty="0" smtClean="0"/>
          </a:p>
          <a:p>
            <a:r>
              <a:rPr lang="nl-NL" dirty="0" smtClean="0"/>
              <a:t>Dit zijn regelingen waarvoor geen verzekering bestaat en waar geen premie voor wordt </a:t>
            </a:r>
          </a:p>
          <a:p>
            <a:r>
              <a:rPr lang="nl-NL" dirty="0" smtClean="0"/>
              <a:t>betaald. De bedoeling van de Bijstand is dat een ieder geacht wordt zelfstandig in zijn </a:t>
            </a:r>
          </a:p>
          <a:p>
            <a:r>
              <a:rPr lang="nl-NL" dirty="0" smtClean="0"/>
              <a:t>onderhoud kan voorzien.</a:t>
            </a:r>
          </a:p>
          <a:p>
            <a:endParaRPr lang="nl-NL" dirty="0"/>
          </a:p>
          <a:p>
            <a:r>
              <a:rPr lang="nl-NL" dirty="0" smtClean="0"/>
              <a:t>	Rechten en Plichten:</a:t>
            </a:r>
          </a:p>
          <a:p>
            <a:r>
              <a:rPr lang="nl-NL" dirty="0"/>
              <a:t>	</a:t>
            </a:r>
            <a:r>
              <a:rPr lang="nl-NL" dirty="0" smtClean="0"/>
              <a:t>- Sollicitatieplicht</a:t>
            </a:r>
          </a:p>
          <a:p>
            <a:r>
              <a:rPr lang="nl-NL" dirty="0"/>
              <a:t>	</a:t>
            </a:r>
            <a:r>
              <a:rPr lang="nl-NL" dirty="0" smtClean="0"/>
              <a:t>- Plicht om premies te betalen</a:t>
            </a:r>
          </a:p>
          <a:p>
            <a:r>
              <a:rPr lang="nl-NL" dirty="0"/>
              <a:t>	</a:t>
            </a:r>
            <a:r>
              <a:rPr lang="nl-NL" dirty="0" smtClean="0"/>
              <a:t>- Bijstand is een grondwettelijk recht</a:t>
            </a:r>
            <a:endParaRPr lang="nl-NL" dirty="0"/>
          </a:p>
          <a:p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/>
          </a:p>
          <a:p>
            <a:pPr marL="342900" indent="-342900">
              <a:buAutoNum type="alphaLcPeriod"/>
            </a:pPr>
            <a:endParaRPr lang="nl-NL" dirty="0">
              <a:sym typeface="Wingdings" pitchFamily="2" charset="2"/>
            </a:endParaRPr>
          </a:p>
          <a:p>
            <a:endParaRPr lang="nl-NL" dirty="0" smtClean="0"/>
          </a:p>
        </p:txBody>
      </p:sp>
      <p:sp>
        <p:nvSpPr>
          <p:cNvPr id="7" name="Tijdelijke aanduiding voor dianummer 6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507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221</Words>
  <Application>Microsoft Office PowerPoint</Application>
  <PresentationFormat>Diavoorstelling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MafS</cp:lastModifiedBy>
  <cp:revision>24</cp:revision>
  <dcterms:created xsi:type="dcterms:W3CDTF">2010-09-13T06:23:05Z</dcterms:created>
  <dcterms:modified xsi:type="dcterms:W3CDTF">2011-01-12T13:20:35Z</dcterms:modified>
</cp:coreProperties>
</file>