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35BCA-F1C7-42E3-97CA-3C777664CC09}" type="datetimeFigureOut">
              <a:rPr lang="nl-NL" smtClean="0"/>
              <a:t>12-1-2011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7CB7B-F43E-4E0D-BA39-8E7F0E59C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9035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F9C3-9606-4B3E-9FD2-1E08EC1C5219}" type="datetime1">
              <a:rPr lang="nl-NL" smtClean="0"/>
              <a:t>12-1-2011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8726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9F7D-43FC-461F-B630-EBDA9EB82066}" type="datetime1">
              <a:rPr lang="nl-NL" smtClean="0"/>
              <a:t>12-1-2011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50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FAAB-831E-4C06-8EDD-1D372E4F05F1}" type="datetime1">
              <a:rPr lang="nl-NL" smtClean="0"/>
              <a:t>12-1-2011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734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B22E-AF17-4A48-A13F-A9592EA6A122}" type="datetime1">
              <a:rPr lang="nl-NL" smtClean="0"/>
              <a:t>12-1-2011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48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B786-1563-4AFF-BBF7-832C4222DA16}" type="datetime1">
              <a:rPr lang="nl-NL" smtClean="0"/>
              <a:t>12-1-2011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091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F848-075D-49AF-B720-BE67FA1B0032}" type="datetime1">
              <a:rPr lang="nl-NL" smtClean="0"/>
              <a:t>12-1-2011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782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B3EF8-74D5-4E74-9CB3-E492952EEF62}" type="datetime1">
              <a:rPr lang="nl-NL" smtClean="0"/>
              <a:t>12-1-2011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37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DAE8-B4B9-4B66-BBB8-E12C7D828D83}" type="datetime1">
              <a:rPr lang="nl-NL" smtClean="0"/>
              <a:t>12-1-2011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72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E34C-0930-4733-A0EC-B490DEFBAB48}" type="datetime1">
              <a:rPr lang="nl-NL" smtClean="0"/>
              <a:t>12-1-2011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27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BC16-7B45-4171-A21D-7BDDEA6DDA67}" type="datetime1">
              <a:rPr lang="nl-NL" smtClean="0"/>
              <a:t>12-1-2011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72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F243-2709-4731-BD16-6118BADA758B}" type="datetime1">
              <a:rPr lang="nl-NL" smtClean="0"/>
              <a:t>12-1-2011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476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58ADA-6C2C-4E8A-A59E-6AFA5D37B7D5}" type="datetime1">
              <a:rPr lang="nl-NL" smtClean="0"/>
              <a:t>12-1-2011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691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36302" y="446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TextBox 4"/>
          <p:cNvSpPr txBox="1"/>
          <p:nvPr/>
        </p:nvSpPr>
        <p:spPr>
          <a:xfrm>
            <a:off x="3018905" y="50190"/>
            <a:ext cx="3308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 5 - § </a:t>
            </a:r>
            <a:r>
              <a:rPr lang="en-US" dirty="0" smtClean="0">
                <a:latin typeface="Book Antiqua" pitchFamily="18" charset="0"/>
              </a:rPr>
              <a:t>5 – De </a:t>
            </a:r>
            <a:r>
              <a:rPr lang="en-US" dirty="0" err="1" smtClean="0">
                <a:latin typeface="Book Antiqua" pitchFamily="18" charset="0"/>
              </a:rPr>
              <a:t>verzorgingsstaat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5" name="Straight Connector 8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291084" y="908720"/>
            <a:ext cx="820038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Verschillende mogelijkheden: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Planeconomie – Bijvoorbeeld: Sovjet-Unie</a:t>
            </a:r>
          </a:p>
          <a:p>
            <a:r>
              <a:rPr lang="nl-NL" dirty="0" smtClean="0"/>
              <a:t>De overheid heeft alle productiemiddelen en grondstoffen in haar bezit. De overheid </a:t>
            </a:r>
          </a:p>
          <a:p>
            <a:r>
              <a:rPr lang="nl-NL" dirty="0" smtClean="0"/>
              <a:t>bepaalt hoe arbeid, productiemiddelen en grondstoffen worden ingezet/gepland.</a:t>
            </a:r>
          </a:p>
          <a:p>
            <a:r>
              <a:rPr lang="nl-NL" dirty="0" smtClean="0"/>
              <a:t>De belangrijke waarde binnen dit systeem is </a:t>
            </a:r>
            <a:r>
              <a:rPr lang="nl-NL" b="1" dirty="0" smtClean="0"/>
              <a:t>gelijkheid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Vrijemarktmechanisme – Bijvoorbeeld: USA</a:t>
            </a:r>
          </a:p>
          <a:p>
            <a:r>
              <a:rPr lang="nl-NL" dirty="0" smtClean="0"/>
              <a:t>De overheid bemoeit zich niet of nauwelijks met de economie. </a:t>
            </a:r>
            <a:r>
              <a:rPr lang="nl-NL" b="1" dirty="0" smtClean="0"/>
              <a:t>Vrijheid </a:t>
            </a:r>
            <a:r>
              <a:rPr lang="nl-NL" dirty="0" smtClean="0"/>
              <a:t>is binnen dit</a:t>
            </a:r>
          </a:p>
          <a:p>
            <a:r>
              <a:rPr lang="nl-NL" dirty="0" smtClean="0"/>
              <a:t>systeem een belangrijke waarde. Men is zelf verantwoordelijk voor zorg, onderwijs en</a:t>
            </a:r>
          </a:p>
          <a:p>
            <a:r>
              <a:rPr lang="nl-NL" dirty="0" smtClean="0"/>
              <a:t>verzekeringen tegen bijvoorbeeld werkeloosheid.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Verzorgingsstaat – Bijvoorbeeld: Nederland/West-Europa</a:t>
            </a:r>
          </a:p>
          <a:p>
            <a:r>
              <a:rPr lang="nl-NL" dirty="0" smtClean="0"/>
              <a:t>Dit is een tussenvorm, waarbij het marktmechanisme en een belangrijke rol voor de </a:t>
            </a:r>
          </a:p>
          <a:p>
            <a:r>
              <a:rPr lang="nl-NL" dirty="0" smtClean="0"/>
              <a:t>overheid samengaan. De belangrijke waarde binnen dit systeem is de </a:t>
            </a:r>
            <a:r>
              <a:rPr lang="nl-NL" b="1" dirty="0" smtClean="0"/>
              <a:t>solidariteits-</a:t>
            </a:r>
          </a:p>
          <a:p>
            <a:r>
              <a:rPr lang="nl-NL" b="1" dirty="0" smtClean="0"/>
              <a:t>gedachte/Christelijke naastenliefde</a:t>
            </a:r>
            <a:endParaRPr lang="nl-NL" b="1" dirty="0" smtClean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1208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2</a:t>
            </a:fld>
            <a:endParaRPr lang="nl-NL"/>
          </a:p>
        </p:txBody>
      </p:sp>
      <p:sp>
        <p:nvSpPr>
          <p:cNvPr id="3" name="TextBox 3"/>
          <p:cNvSpPr txBox="1"/>
          <p:nvPr/>
        </p:nvSpPr>
        <p:spPr>
          <a:xfrm>
            <a:off x="188702" y="1970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171305" y="202590"/>
            <a:ext cx="3308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 5 - § </a:t>
            </a:r>
            <a:r>
              <a:rPr lang="en-US" dirty="0" smtClean="0">
                <a:latin typeface="Book Antiqua" pitchFamily="18" charset="0"/>
              </a:rPr>
              <a:t>5 – De </a:t>
            </a:r>
            <a:r>
              <a:rPr lang="en-US" dirty="0" err="1" smtClean="0">
                <a:latin typeface="Book Antiqua" pitchFamily="18" charset="0"/>
              </a:rPr>
              <a:t>verzorgingsstaat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5" name="Straight Connector 8"/>
          <p:cNvCxnSpPr/>
          <p:nvPr/>
        </p:nvCxnSpPr>
        <p:spPr>
          <a:xfrm>
            <a:off x="152400" y="6290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179512" y="1242626"/>
            <a:ext cx="8720144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Social</a:t>
            </a:r>
            <a:r>
              <a:rPr lang="nl-NL" dirty="0" smtClean="0"/>
              <a:t>e zekerheid:</a:t>
            </a:r>
          </a:p>
          <a:p>
            <a:pPr marL="342900" indent="-342900">
              <a:buAutoNum type="alphaLcPeriod"/>
            </a:pPr>
            <a:r>
              <a:rPr lang="nl-NL" dirty="0" smtClean="0"/>
              <a:t>Sociale verzekeringen (Bijvoorbeeld tegen werkeloosheid)</a:t>
            </a:r>
          </a:p>
          <a:p>
            <a:endParaRPr lang="nl-NL" dirty="0" smtClean="0"/>
          </a:p>
          <a:p>
            <a:r>
              <a:rPr lang="nl-NL" dirty="0" smtClean="0"/>
              <a:t>Sociale </a:t>
            </a:r>
            <a:r>
              <a:rPr lang="nl-NL" dirty="0"/>
              <a:t>verzekering </a:t>
            </a:r>
            <a:r>
              <a:rPr lang="nl-NL" dirty="0">
                <a:sym typeface="Wingdings" pitchFamily="2" charset="2"/>
              </a:rPr>
              <a:t> gewone verzekering waarvoor men een premie betaalt. Deze premie</a:t>
            </a:r>
          </a:p>
          <a:p>
            <a:r>
              <a:rPr lang="nl-NL" dirty="0">
                <a:sym typeface="Wingdings" pitchFamily="2" charset="2"/>
              </a:rPr>
              <a:t>is verplicht.</a:t>
            </a:r>
          </a:p>
          <a:p>
            <a:pPr marL="342900" indent="-342900">
              <a:buAutoNum type="arabicPeriod"/>
            </a:pPr>
            <a:r>
              <a:rPr lang="nl-NL" dirty="0" smtClean="0">
                <a:sym typeface="Wingdings" pitchFamily="2" charset="2"/>
              </a:rPr>
              <a:t>Werknemersverzekering </a:t>
            </a:r>
            <a:r>
              <a:rPr lang="nl-NL" dirty="0">
                <a:sym typeface="Wingdings" pitchFamily="2" charset="2"/>
              </a:rPr>
              <a:t>(BV.: door betalen van inkomen bij </a:t>
            </a:r>
            <a:r>
              <a:rPr lang="nl-NL" dirty="0" smtClean="0">
                <a:sym typeface="Wingdings" pitchFamily="2" charset="2"/>
              </a:rPr>
              <a:t>ziekte)</a:t>
            </a:r>
          </a:p>
          <a:p>
            <a:pPr marL="342900" indent="-342900">
              <a:buAutoNum type="arabicPeriod"/>
            </a:pPr>
            <a:r>
              <a:rPr lang="nl-NL" dirty="0" smtClean="0">
                <a:sym typeface="Wingdings" pitchFamily="2" charset="2"/>
              </a:rPr>
              <a:t>Volksverzekering </a:t>
            </a:r>
            <a:r>
              <a:rPr lang="nl-NL" dirty="0">
                <a:sym typeface="Wingdings" pitchFamily="2" charset="2"/>
              </a:rPr>
              <a:t>(BV.: Kinderbijslag)</a:t>
            </a:r>
          </a:p>
          <a:p>
            <a:endParaRPr lang="nl-NL" dirty="0" smtClean="0"/>
          </a:p>
          <a:p>
            <a:r>
              <a:rPr lang="nl-NL" dirty="0" smtClean="0"/>
              <a:t>b.   Sociale </a:t>
            </a:r>
            <a:r>
              <a:rPr lang="nl-NL" dirty="0"/>
              <a:t>voorzieningen </a:t>
            </a:r>
            <a:r>
              <a:rPr lang="nl-NL" dirty="0" smtClean="0"/>
              <a:t>(BV.: Bijstand)</a:t>
            </a:r>
          </a:p>
          <a:p>
            <a:endParaRPr lang="nl-NL" dirty="0" smtClean="0"/>
          </a:p>
          <a:p>
            <a:r>
              <a:rPr lang="nl-NL" dirty="0" smtClean="0"/>
              <a:t>Dit zijn regelingen waarvoor geen verzekering bestaat en waar geen premie voor wordt </a:t>
            </a:r>
          </a:p>
          <a:p>
            <a:r>
              <a:rPr lang="nl-NL" dirty="0" smtClean="0"/>
              <a:t>betaald. De bedoeling van de Bijstand is dat een ieder geacht wordt zelfstandig in zijn </a:t>
            </a:r>
          </a:p>
          <a:p>
            <a:r>
              <a:rPr lang="nl-NL" dirty="0" smtClean="0"/>
              <a:t>onderhoud kan voorzien.</a:t>
            </a:r>
          </a:p>
          <a:p>
            <a:endParaRPr lang="nl-NL" dirty="0"/>
          </a:p>
          <a:p>
            <a:r>
              <a:rPr lang="nl-NL" dirty="0" smtClean="0"/>
              <a:t>	Rechten en Plichten:</a:t>
            </a:r>
          </a:p>
          <a:p>
            <a:r>
              <a:rPr lang="nl-NL" dirty="0"/>
              <a:t>	</a:t>
            </a:r>
            <a:r>
              <a:rPr lang="nl-NL" dirty="0" smtClean="0"/>
              <a:t>- Sollicitatieplicht</a:t>
            </a:r>
          </a:p>
          <a:p>
            <a:r>
              <a:rPr lang="nl-NL" dirty="0"/>
              <a:t>	</a:t>
            </a:r>
            <a:r>
              <a:rPr lang="nl-NL" dirty="0" smtClean="0"/>
              <a:t>- Plicht om premies te betalen</a:t>
            </a:r>
          </a:p>
          <a:p>
            <a:r>
              <a:rPr lang="nl-NL" dirty="0"/>
              <a:t>	</a:t>
            </a:r>
            <a:r>
              <a:rPr lang="nl-NL" dirty="0" smtClean="0"/>
              <a:t>- Bijstand is een grondwettelijk recht</a:t>
            </a:r>
            <a:endParaRPr lang="nl-NL" dirty="0"/>
          </a:p>
          <a:p>
            <a:endParaRPr lang="nl-NL" dirty="0" smtClean="0"/>
          </a:p>
          <a:p>
            <a:pPr marL="285750" indent="-285750">
              <a:buFontTx/>
              <a:buChar char="-"/>
            </a:pPr>
            <a:endParaRPr lang="nl-NL" dirty="0"/>
          </a:p>
          <a:p>
            <a:pPr marL="342900" indent="-342900">
              <a:buAutoNum type="alphaLcPeriod"/>
            </a:pPr>
            <a:endParaRPr lang="nl-NL" dirty="0">
              <a:sym typeface="Wingdings" pitchFamily="2" charset="2"/>
            </a:endParaRPr>
          </a:p>
          <a:p>
            <a:endParaRPr lang="nl-NL" dirty="0" smtClean="0"/>
          </a:p>
        </p:txBody>
      </p:sp>
      <p:sp>
        <p:nvSpPr>
          <p:cNvPr id="7" name="Tijdelijke aanduiding voor dianummer 6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726E807-AA8A-4F29-A7E8-03970520CC6D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05079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221</Words>
  <Application>Microsoft Office PowerPoint</Application>
  <PresentationFormat>Diavoorstelling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Martin</dc:creator>
  <cp:lastModifiedBy>MafS</cp:lastModifiedBy>
  <cp:revision>24</cp:revision>
  <dcterms:created xsi:type="dcterms:W3CDTF">2010-09-13T06:23:05Z</dcterms:created>
  <dcterms:modified xsi:type="dcterms:W3CDTF">2011-01-12T13:20:35Z</dcterms:modified>
</cp:coreProperties>
</file>